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12192000"/>
  <p:embeddedFontLst>
    <p:embeddedFont>
      <p:font typeface="Space Mono"/>
      <p:regular r:id="rId14"/>
      <p:bold r:id="rId15"/>
      <p:italic r:id="rId16"/>
      <p:boldItalic r:id="rId17"/>
    </p:embeddedFont>
    <p:embeddedFont>
      <p:font typeface="Poppi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Poppins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SpaceMono-bold.fntdata"/><Relationship Id="rId14" Type="http://schemas.openxmlformats.org/officeDocument/2006/relationships/font" Target="fonts/SpaceMono-regular.fntdata"/><Relationship Id="rId17" Type="http://schemas.openxmlformats.org/officeDocument/2006/relationships/font" Target="fonts/SpaceMono-boldItalic.fntdata"/><Relationship Id="rId16" Type="http://schemas.openxmlformats.org/officeDocument/2006/relationships/font" Target="fonts/SpaceMono-italic.fntdata"/><Relationship Id="rId5" Type="http://schemas.openxmlformats.org/officeDocument/2006/relationships/slide" Target="slides/slide1.xml"/><Relationship Id="rId19" Type="http://schemas.openxmlformats.org/officeDocument/2006/relationships/font" Target="fonts/Poppins-bold.fntdata"/><Relationship Id="rId6" Type="http://schemas.openxmlformats.org/officeDocument/2006/relationships/slide" Target="slides/slide2.xml"/><Relationship Id="rId18" Type="http://schemas.openxmlformats.org/officeDocument/2006/relationships/font" Target="fonts/Poppi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" name="Google Shape;2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" name="Google Shape;3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10.png"/><Relationship Id="rId6" Type="http://schemas.openxmlformats.org/officeDocument/2006/relationships/image" Target="../media/image1.png"/><Relationship Id="rId7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BF7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" name="Google Shape;1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88952" cy="12379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/>
          <p:nvPr/>
        </p:nvSpPr>
        <p:spPr>
          <a:xfrm>
            <a:off x="380905" y="404711"/>
            <a:ext cx="9909237" cy="23412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6498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5771"/>
              <a:buFont typeface="Poppins"/>
              <a:buNone/>
            </a:pPr>
            <a:r>
              <a:rPr b="0" i="0" lang="en-US" sz="5771" u="none" cap="none" strike="noStrike">
                <a:solidFill>
                  <a:srgbClr val="071023"/>
                </a:solidFill>
                <a:latin typeface="Poppins"/>
                <a:ea typeface="Poppins"/>
                <a:cs typeface="Poppins"/>
                <a:sym typeface="Poppins"/>
              </a:rPr>
              <a:t>Vantagens de utilização do Netsuite Analytics Wharehouse - NSAW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8" name="Google Shape;18;p3"/>
          <p:cNvPicPr preferRelativeResize="0"/>
          <p:nvPr/>
        </p:nvPicPr>
        <p:blipFill rotWithShape="1">
          <a:blip r:embed="rId4">
            <a:alphaModFix/>
          </a:blip>
          <a:srcRect b="38280" l="19844" r="19844" t="38281"/>
          <a:stretch/>
        </p:blipFill>
        <p:spPr>
          <a:xfrm>
            <a:off x="0" y="3428143"/>
            <a:ext cx="12188952" cy="3428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BF7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476131" y="1229529"/>
            <a:ext cx="7481106" cy="43972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131" y="1229529"/>
            <a:ext cx="7481106" cy="4397228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/>
          <p:nvPr/>
        </p:nvSpPr>
        <p:spPr>
          <a:xfrm>
            <a:off x="8302839" y="893341"/>
            <a:ext cx="3540510" cy="23032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800"/>
              <a:buFont typeface="Space Mono"/>
              <a:buNone/>
            </a:pPr>
            <a:r>
              <a:rPr b="0" i="0" lang="en-US" sz="1800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O NetSuite Analytics Data Warehouse é uma ferramenta que possibilita que empresas coletem, armazenem e analisem dados de várias fontes em um único local.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"/>
          <p:cNvSpPr/>
          <p:nvPr/>
        </p:nvSpPr>
        <p:spPr>
          <a:xfrm>
            <a:off x="8302839" y="3354194"/>
            <a:ext cx="3540510" cy="25911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800"/>
              <a:buFont typeface="Space Mono"/>
              <a:buNone/>
            </a:pPr>
            <a:r>
              <a:rPr b="0" i="0" lang="en-US" sz="1800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Esta centralização facilita e agiliza a identificação de padrões e tendências, o que consequentemente leva a decisões com maior valor de informação, melhorias no desempenho e aumento dos lucros.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1023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3" name="Google Shape;3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8475" cy="7618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6483"/>
              </a:lnSpc>
              <a:spcBef>
                <a:spcPts val="0"/>
              </a:spcBef>
              <a:spcAft>
                <a:spcPts val="0"/>
              </a:spcAft>
              <a:buClr>
                <a:srgbClr val="F5F6F2"/>
              </a:buClr>
              <a:buSzPts val="3563"/>
              <a:buFont typeface="Poppins"/>
              <a:buNone/>
            </a:pPr>
            <a:r>
              <a:rPr b="0" i="0" lang="en-US" sz="3563" u="none" cap="none" strike="noStrike">
                <a:solidFill>
                  <a:srgbClr val="F5F6F2"/>
                </a:solidFill>
                <a:latin typeface="Poppins"/>
                <a:ea typeface="Poppins"/>
                <a:cs typeface="Poppins"/>
                <a:sym typeface="Poppins"/>
              </a:rPr>
              <a:t>Benefícios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5"/>
          <p:cNvSpPr/>
          <p:nvPr/>
        </p:nvSpPr>
        <p:spPr>
          <a:xfrm>
            <a:off x="987972" y="1714071"/>
            <a:ext cx="1428393" cy="1428393"/>
          </a:xfrm>
          <a:prstGeom prst="ellipse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6" name="Google Shape;36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67389" y="2110227"/>
            <a:ext cx="676106" cy="63801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5"/>
          <p:cNvSpPr/>
          <p:nvPr/>
        </p:nvSpPr>
        <p:spPr>
          <a:xfrm>
            <a:off x="418995" y="3230548"/>
            <a:ext cx="2566346" cy="460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rgbClr val="F5F6F2"/>
              </a:buClr>
              <a:buSzPts val="1440"/>
              <a:buFont typeface="Space Mono"/>
              <a:buNone/>
            </a:pPr>
            <a:r>
              <a:rPr b="0" i="0" lang="en-US" sz="1440" u="none" cap="none" strike="noStrike">
                <a:solidFill>
                  <a:srgbClr val="F5F6F2"/>
                </a:solidFill>
                <a:latin typeface="Space Mono"/>
                <a:ea typeface="Space Mono"/>
                <a:cs typeface="Space Mono"/>
                <a:sym typeface="Space Mono"/>
              </a:rPr>
              <a:t>Insights de negócios aprimorados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5"/>
          <p:cNvSpPr/>
          <p:nvPr/>
        </p:nvSpPr>
        <p:spPr>
          <a:xfrm>
            <a:off x="418995" y="3777653"/>
            <a:ext cx="2566346" cy="1066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pace Mono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O NSAW fornece relatórios e painéis em tempo real para monitorar as principais métricas e tendências do negócio.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5"/>
          <p:cNvSpPr/>
          <p:nvPr/>
        </p:nvSpPr>
        <p:spPr>
          <a:xfrm>
            <a:off x="3916177" y="1714071"/>
            <a:ext cx="1428393" cy="1428393"/>
          </a:xfrm>
          <a:prstGeom prst="ellipse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0" name="Google Shape;40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03961" y="2126967"/>
            <a:ext cx="657061" cy="599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/>
          <p:nvPr/>
        </p:nvSpPr>
        <p:spPr>
          <a:xfrm>
            <a:off x="3394337" y="3230548"/>
            <a:ext cx="2472072" cy="460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rgbClr val="F5F6F2"/>
              </a:buClr>
              <a:buSzPts val="1440"/>
              <a:buFont typeface="Space Mono"/>
              <a:buNone/>
            </a:pPr>
            <a:r>
              <a:rPr b="0" i="0" lang="en-US" sz="1440" u="none" cap="none" strike="noStrike">
                <a:solidFill>
                  <a:srgbClr val="F5F6F2"/>
                </a:solidFill>
                <a:latin typeface="Space Mono"/>
                <a:ea typeface="Space Mono"/>
                <a:cs typeface="Space Mono"/>
                <a:sym typeface="Space Mono"/>
              </a:rPr>
              <a:t>Ganho de produtividade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5"/>
          <p:cNvSpPr/>
          <p:nvPr/>
        </p:nvSpPr>
        <p:spPr>
          <a:xfrm>
            <a:off x="3394337" y="3777653"/>
            <a:ext cx="2472072" cy="12793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pace Mono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O fácil acesso aos dados ajuda os funcionários a trabalhar com mais eficiência e eficácia, direcionando o foco aos problemas que importam.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5"/>
          <p:cNvSpPr/>
          <p:nvPr/>
        </p:nvSpPr>
        <p:spPr>
          <a:xfrm>
            <a:off x="6844382" y="1714071"/>
            <a:ext cx="1428393" cy="1428393"/>
          </a:xfrm>
          <a:prstGeom prst="ellipse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4" name="Google Shape;44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311675" y="2097673"/>
            <a:ext cx="495176" cy="647538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5"/>
          <p:cNvSpPr/>
          <p:nvPr/>
        </p:nvSpPr>
        <p:spPr>
          <a:xfrm>
            <a:off x="6275406" y="3230548"/>
            <a:ext cx="2566346" cy="460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rgbClr val="F5F6F2"/>
              </a:buClr>
              <a:buSzPts val="1440"/>
              <a:buFont typeface="Space Mono"/>
              <a:buNone/>
            </a:pPr>
            <a:r>
              <a:rPr b="0" i="0" lang="en-US" sz="1440" u="none" cap="none" strike="noStrike">
                <a:solidFill>
                  <a:srgbClr val="F5F6F2"/>
                </a:solidFill>
                <a:latin typeface="Space Mono"/>
                <a:ea typeface="Space Mono"/>
                <a:cs typeface="Space Mono"/>
                <a:sym typeface="Space Mono"/>
              </a:rPr>
              <a:t>Melhora da tomada de decisão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6275406" y="3777653"/>
            <a:ext cx="2566346" cy="1066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pace Mono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Os insights baseados em dados provenientes de análises ajudam os gerentes a tomar decisões baseadas em informação.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9772587" y="1714071"/>
            <a:ext cx="1428393" cy="1428393"/>
          </a:xfrm>
          <a:prstGeom prst="ellipse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8" name="Google Shape;48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126896" y="2076758"/>
            <a:ext cx="704674" cy="704674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5"/>
          <p:cNvSpPr/>
          <p:nvPr/>
        </p:nvSpPr>
        <p:spPr>
          <a:xfrm>
            <a:off x="9193136" y="3230548"/>
            <a:ext cx="2587296" cy="460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rgbClr val="F5F6F2"/>
              </a:buClr>
              <a:buSzPts val="1440"/>
              <a:buFont typeface="Space Mono"/>
              <a:buNone/>
            </a:pPr>
            <a:r>
              <a:rPr b="0" i="0" lang="en-US" sz="1440" u="none" cap="none" strike="noStrike">
                <a:solidFill>
                  <a:srgbClr val="F5F6F2"/>
                </a:solidFill>
                <a:latin typeface="Space Mono"/>
                <a:ea typeface="Space Mono"/>
                <a:cs typeface="Space Mono"/>
                <a:sym typeface="Space Mono"/>
              </a:rPr>
              <a:t>Acesse facilitado aos dados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5"/>
          <p:cNvSpPr/>
          <p:nvPr/>
        </p:nvSpPr>
        <p:spPr>
          <a:xfrm>
            <a:off x="9193136" y="3777653"/>
            <a:ext cx="2587296" cy="12793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pace Mono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Disponibilize informações do NetSuite por meio do Analytics Warehouse para acesso mais amplo a informações comerciais críticas.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5"/>
          <p:cNvSpPr/>
          <p:nvPr/>
        </p:nvSpPr>
        <p:spPr>
          <a:xfrm>
            <a:off x="0" y="5637390"/>
            <a:ext cx="12188952" cy="1218895"/>
          </a:xfrm>
          <a:prstGeom prst="rect">
            <a:avLst/>
          </a:prstGeom>
          <a:solidFill>
            <a:srgbClr val="F66A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5"/>
          <p:cNvSpPr/>
          <p:nvPr/>
        </p:nvSpPr>
        <p:spPr>
          <a:xfrm>
            <a:off x="863255" y="5949851"/>
            <a:ext cx="10462442" cy="5758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F5F6F2"/>
              </a:buClr>
              <a:buSzPts val="1800"/>
              <a:buFont typeface="Space Mono"/>
              <a:buNone/>
            </a:pPr>
            <a:r>
              <a:rPr b="0" i="0" lang="en-US" sz="1800" u="none" cap="none" strike="noStrike">
                <a:solidFill>
                  <a:srgbClr val="F5F6F2"/>
                </a:solidFill>
                <a:latin typeface="Space Mono"/>
                <a:ea typeface="Space Mono"/>
                <a:cs typeface="Space Mono"/>
                <a:sym typeface="Space Mono"/>
              </a:rPr>
              <a:t>A análise do Netsuite capacita as organizações com insights baseados em dados para tomadas de decisões mais inteligentes e rápidas.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BF7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1410499" y="476131"/>
            <a:ext cx="9367955" cy="4781787"/>
          </a:xfrm>
          <a:prstGeom prst="rect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9" name="Google Shape;5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0499" y="476131"/>
            <a:ext cx="9367955" cy="4781787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6"/>
          <p:cNvSpPr/>
          <p:nvPr/>
        </p:nvSpPr>
        <p:spPr>
          <a:xfrm>
            <a:off x="242827" y="5474585"/>
            <a:ext cx="11703298" cy="3853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6491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2850"/>
              <a:buFont typeface="Poppins"/>
              <a:buNone/>
            </a:pPr>
            <a:r>
              <a:rPr b="0" i="0" lang="en-US" sz="2850" u="none" cap="none" strike="noStrike">
                <a:solidFill>
                  <a:srgbClr val="071023"/>
                </a:solidFill>
                <a:latin typeface="Poppins"/>
                <a:ea typeface="Poppins"/>
                <a:cs typeface="Poppins"/>
                <a:sym typeface="Poppins"/>
              </a:rPr>
              <a:t>Visão da estrutura de dados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6"/>
          <p:cNvSpPr/>
          <p:nvPr/>
        </p:nvSpPr>
        <p:spPr>
          <a:xfrm>
            <a:off x="242827" y="5964702"/>
            <a:ext cx="11703298" cy="4094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2"/>
              <a:buFont typeface="Space Mono"/>
              <a:buNone/>
            </a:pPr>
            <a:r>
              <a:rPr b="0" i="0" lang="en-US" sz="1152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Com o mecanismo de machine learning, é possível reduzir o tempo necessário para identificação da modelagem dos dados para conectores específicos e também facilita a visualização dos dados e como eles se relacionam para confecção de relatórios.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1023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7" name="Google Shape;6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88952" cy="7618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7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6483"/>
              </a:lnSpc>
              <a:spcBef>
                <a:spcPts val="0"/>
              </a:spcBef>
              <a:spcAft>
                <a:spcPts val="0"/>
              </a:spcAft>
              <a:buClr>
                <a:srgbClr val="F5F6F2"/>
              </a:buClr>
              <a:buSzPts val="3563"/>
              <a:buFont typeface="Poppins"/>
              <a:buNone/>
            </a:pPr>
            <a:r>
              <a:rPr b="0" i="0" lang="en-US" sz="3563" u="none" cap="none" strike="noStrike">
                <a:solidFill>
                  <a:srgbClr val="F5F6F2"/>
                </a:solidFill>
                <a:latin typeface="Poppins"/>
                <a:ea typeface="Poppins"/>
                <a:cs typeface="Poppins"/>
                <a:sym typeface="Poppins"/>
              </a:rPr>
              <a:t>Consolidação de dados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7"/>
          <p:cNvSpPr/>
          <p:nvPr/>
        </p:nvSpPr>
        <p:spPr>
          <a:xfrm>
            <a:off x="476131" y="1571232"/>
            <a:ext cx="3618595" cy="2309235"/>
          </a:xfrm>
          <a:prstGeom prst="rect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7"/>
          <p:cNvSpPr/>
          <p:nvPr/>
        </p:nvSpPr>
        <p:spPr>
          <a:xfrm>
            <a:off x="761810" y="1790996"/>
            <a:ext cx="3456711" cy="5546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9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734"/>
              <a:buFont typeface="Space Mono"/>
              <a:buNone/>
            </a:pPr>
            <a:r>
              <a:rPr b="0" i="0" lang="en-US" sz="1734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Combine dados de múltiplas fontes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/>
          <p:nvPr/>
        </p:nvSpPr>
        <p:spPr>
          <a:xfrm>
            <a:off x="761810" y="2471268"/>
            <a:ext cx="3456711" cy="1133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5"/>
              <a:buFont typeface="Space Mono"/>
              <a:buNone/>
            </a:pPr>
            <a:r>
              <a:rPr b="0" i="0" lang="en-US" sz="1275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A análise do Netsuite permite conectar e consolidar dados de várias fontes, como CRM, ERP, comércio eletrônico, etc., em um só lugar.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7"/>
          <p:cNvSpPr/>
          <p:nvPr/>
        </p:nvSpPr>
        <p:spPr>
          <a:xfrm>
            <a:off x="4285178" y="1571232"/>
            <a:ext cx="3618595" cy="2309235"/>
          </a:xfrm>
          <a:prstGeom prst="rect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4570857" y="1790996"/>
            <a:ext cx="3456711" cy="2773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9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734"/>
              <a:buFont typeface="Space Mono"/>
              <a:buNone/>
            </a:pPr>
            <a:r>
              <a:rPr b="0" i="0" lang="en-US" sz="1734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Fonte Única da Verdade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7"/>
          <p:cNvSpPr/>
          <p:nvPr/>
        </p:nvSpPr>
        <p:spPr>
          <a:xfrm>
            <a:off x="4570857" y="2193922"/>
            <a:ext cx="3456711" cy="906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5"/>
              <a:buFont typeface="Space Mono"/>
              <a:buNone/>
            </a:pPr>
            <a:r>
              <a:rPr b="0" i="0" lang="en-US" sz="1275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Ter dados de vários sistemas em um só lugar fornece uma única fonte de verdade, em vez de depender de sistemas distintos.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7"/>
          <p:cNvSpPr/>
          <p:nvPr/>
        </p:nvSpPr>
        <p:spPr>
          <a:xfrm>
            <a:off x="8094226" y="1571232"/>
            <a:ext cx="3618595" cy="2309235"/>
          </a:xfrm>
          <a:prstGeom prst="rect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7"/>
          <p:cNvSpPr/>
          <p:nvPr/>
        </p:nvSpPr>
        <p:spPr>
          <a:xfrm>
            <a:off x="8379905" y="1790996"/>
            <a:ext cx="3456711" cy="2773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9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734"/>
              <a:buFont typeface="Space Mono"/>
              <a:buNone/>
            </a:pPr>
            <a:r>
              <a:rPr b="0" i="0" lang="en-US" sz="1734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Mais insights de dados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7"/>
          <p:cNvSpPr/>
          <p:nvPr/>
        </p:nvSpPr>
        <p:spPr>
          <a:xfrm>
            <a:off x="8379905" y="2193922"/>
            <a:ext cx="3456711" cy="1133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5"/>
              <a:buFont typeface="Space Mono"/>
              <a:buNone/>
            </a:pPr>
            <a:r>
              <a:rPr b="0" i="0" lang="en-US" sz="1275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A consolidação de dados de diferentes fontes permite obter melhores insights correlacionando dados entre sistemas.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7"/>
          <p:cNvSpPr/>
          <p:nvPr/>
        </p:nvSpPr>
        <p:spPr>
          <a:xfrm>
            <a:off x="476131" y="4070920"/>
            <a:ext cx="5523119" cy="2309235"/>
          </a:xfrm>
          <a:prstGeom prst="rect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7"/>
          <p:cNvSpPr/>
          <p:nvPr/>
        </p:nvSpPr>
        <p:spPr>
          <a:xfrm>
            <a:off x="761810" y="4290684"/>
            <a:ext cx="5551687" cy="2773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9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734"/>
              <a:buFont typeface="Space Mono"/>
              <a:buNone/>
            </a:pPr>
            <a:r>
              <a:rPr b="0" i="0" lang="en-US" sz="1734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Relatórios aprimorados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7"/>
          <p:cNvSpPr/>
          <p:nvPr/>
        </p:nvSpPr>
        <p:spPr>
          <a:xfrm>
            <a:off x="761810" y="4693610"/>
            <a:ext cx="5551687" cy="6798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5"/>
              <a:buFont typeface="Space Mono"/>
              <a:buNone/>
            </a:pPr>
            <a:r>
              <a:rPr b="0" i="0" lang="en-US" sz="1275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Os relatórios e painéis nas análises do Netsuite fornecem uma visão holística, acessando dados consolidados de várias fontes.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7"/>
          <p:cNvSpPr/>
          <p:nvPr/>
        </p:nvSpPr>
        <p:spPr>
          <a:xfrm>
            <a:off x="6189702" y="4070920"/>
            <a:ext cx="5523119" cy="2309235"/>
          </a:xfrm>
          <a:prstGeom prst="rect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7"/>
          <p:cNvSpPr/>
          <p:nvPr/>
        </p:nvSpPr>
        <p:spPr>
          <a:xfrm>
            <a:off x="6475381" y="4290684"/>
            <a:ext cx="5551687" cy="2773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9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734"/>
              <a:buFont typeface="Space Mono"/>
              <a:buNone/>
            </a:pPr>
            <a:r>
              <a:rPr b="0" i="0" lang="en-US" sz="1734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Escalabilidade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7"/>
          <p:cNvSpPr/>
          <p:nvPr/>
        </p:nvSpPr>
        <p:spPr>
          <a:xfrm>
            <a:off x="6475381" y="4693610"/>
            <a:ext cx="5551687" cy="6798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5"/>
              <a:buFont typeface="Space Mono"/>
              <a:buNone/>
            </a:pPr>
            <a:r>
              <a:rPr b="0" i="0" lang="en-US" sz="1275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À medida que sua empresa cresce, você pode continuar adicionando mais fontes de dados às análises do Netsuite para consolidação contínua.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BF7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9" name="Google Shape;8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131" y="1327880"/>
            <a:ext cx="7146452" cy="42005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8"/>
          <p:cNvSpPr/>
          <p:nvPr/>
        </p:nvSpPr>
        <p:spPr>
          <a:xfrm>
            <a:off x="8597389" y="1202528"/>
            <a:ext cx="2616756" cy="9632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6483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3563"/>
              <a:buFont typeface="Poppins"/>
              <a:buNone/>
            </a:pPr>
            <a:r>
              <a:rPr b="0" i="0" lang="en-US" sz="3563" u="none" cap="none" strike="noStrike">
                <a:solidFill>
                  <a:srgbClr val="071023"/>
                </a:solidFill>
                <a:latin typeface="Poppins"/>
                <a:ea typeface="Poppins"/>
                <a:cs typeface="Poppins"/>
                <a:sym typeface="Poppins"/>
              </a:rPr>
              <a:t>Facilidade de uso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8"/>
          <p:cNvSpPr/>
          <p:nvPr/>
        </p:nvSpPr>
        <p:spPr>
          <a:xfrm>
            <a:off x="7931252" y="2296737"/>
            <a:ext cx="3949030" cy="33269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Space Mono"/>
              <a:buNone/>
            </a:pPr>
            <a:r>
              <a:rPr b="0" i="0" lang="en-US" sz="1440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A interface intuitiva de arrastar e soltar no Netsuite Analytics permite que os usuários criem facilmente relatórios e painéis sem codificação. Os usuários podem simplesmente arrastar campos, métricas e dimensões para a tela para criar visualizações altamente interativas. Essa simplicidade permite uma adoção mais rápida em toda a organização.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1EB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7" name="Google Shape;9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103999" cy="7618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9"/>
          <p:cNvSpPr/>
          <p:nvPr/>
        </p:nvSpPr>
        <p:spPr>
          <a:xfrm>
            <a:off x="219020" y="402628"/>
            <a:ext cx="5656436" cy="481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6483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3563"/>
              <a:buFont typeface="Poppins"/>
              <a:buNone/>
            </a:pPr>
            <a:r>
              <a:rPr b="0" i="0" lang="en-US" sz="3563" u="none" cap="none" strike="noStrike">
                <a:solidFill>
                  <a:srgbClr val="071023"/>
                </a:solidFill>
                <a:latin typeface="Poppins"/>
                <a:ea typeface="Poppins"/>
                <a:cs typeface="Poppins"/>
                <a:sym typeface="Poppins"/>
              </a:rPr>
              <a:t>Escalabilidade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9" name="Google Shape;99;p9"/>
          <p:cNvPicPr preferRelativeResize="0"/>
          <p:nvPr/>
        </p:nvPicPr>
        <p:blipFill rotWithShape="1">
          <a:blip r:embed="rId4">
            <a:alphaModFix/>
          </a:blip>
          <a:srcRect b="9943" l="29133" r="29133" t="9944"/>
          <a:stretch/>
        </p:blipFill>
        <p:spPr>
          <a:xfrm>
            <a:off x="6094476" y="0"/>
            <a:ext cx="6103999" cy="686580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0" name="Google Shape;100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6130" y="3035334"/>
            <a:ext cx="5142214" cy="79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9"/>
          <p:cNvSpPr/>
          <p:nvPr/>
        </p:nvSpPr>
        <p:spPr>
          <a:xfrm>
            <a:off x="666583" y="3270573"/>
            <a:ext cx="4818445" cy="3069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41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920"/>
              <a:buFont typeface="Space Mono"/>
              <a:buNone/>
            </a:pPr>
            <a:r>
              <a:rPr b="0" i="0" lang="en-US" sz="1920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Processamento aprimorado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2" name="Google Shape;102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6130" y="4118533"/>
            <a:ext cx="5142214" cy="79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9"/>
          <p:cNvSpPr/>
          <p:nvPr/>
        </p:nvSpPr>
        <p:spPr>
          <a:xfrm>
            <a:off x="666583" y="4353771"/>
            <a:ext cx="4818445" cy="3069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41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920"/>
              <a:buFont typeface="Space Mono"/>
              <a:buNone/>
            </a:pPr>
            <a:r>
              <a:rPr b="0" i="0" lang="en-US" sz="1920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Análise mais rápida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4" name="Google Shape;104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6130" y="5201730"/>
            <a:ext cx="5142214" cy="79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9"/>
          <p:cNvSpPr/>
          <p:nvPr/>
        </p:nvSpPr>
        <p:spPr>
          <a:xfrm>
            <a:off x="666583" y="5436969"/>
            <a:ext cx="4818445" cy="3069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41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920"/>
              <a:buFont typeface="Space Mono"/>
              <a:buNone/>
            </a:pPr>
            <a:r>
              <a:rPr b="0" i="0" lang="en-US" sz="1920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Mais usuários suportados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6" name="Google Shape;106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6130" y="1952137"/>
            <a:ext cx="5142214" cy="79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9"/>
          <p:cNvSpPr/>
          <p:nvPr/>
        </p:nvSpPr>
        <p:spPr>
          <a:xfrm>
            <a:off x="666583" y="2187375"/>
            <a:ext cx="4818445" cy="3069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41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920"/>
              <a:buFont typeface="Space Mono"/>
              <a:buNone/>
            </a:pPr>
            <a:r>
              <a:rPr b="0" i="0" lang="en-US" sz="1920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Maior volume de dados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1EB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3" name="Google Shape;11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88952" cy="7618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0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6483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3563"/>
              <a:buFont typeface="Poppins"/>
              <a:buNone/>
            </a:pPr>
            <a:r>
              <a:rPr b="0" i="0" lang="en-US" sz="3563" u="none" cap="none" strike="noStrike">
                <a:solidFill>
                  <a:srgbClr val="071023"/>
                </a:solidFill>
                <a:latin typeface="Poppins"/>
                <a:ea typeface="Poppins"/>
                <a:cs typeface="Poppins"/>
                <a:sym typeface="Poppins"/>
              </a:rPr>
              <a:t>Segurança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0"/>
          <p:cNvSpPr/>
          <p:nvPr/>
        </p:nvSpPr>
        <p:spPr>
          <a:xfrm>
            <a:off x="476131" y="1571232"/>
            <a:ext cx="3618595" cy="2309235"/>
          </a:xfrm>
          <a:prstGeom prst="rect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0"/>
          <p:cNvSpPr/>
          <p:nvPr/>
        </p:nvSpPr>
        <p:spPr>
          <a:xfrm>
            <a:off x="761810" y="1786979"/>
            <a:ext cx="3456711" cy="293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80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836"/>
              <a:buFont typeface="Space Mono"/>
              <a:buNone/>
            </a:pPr>
            <a:r>
              <a:rPr b="0" i="0" lang="en-US" sz="1836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Proteção de dados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0"/>
          <p:cNvSpPr/>
          <p:nvPr/>
        </p:nvSpPr>
        <p:spPr>
          <a:xfrm>
            <a:off x="761810" y="2213711"/>
            <a:ext cx="3456711" cy="11992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Space Mono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O controle de acesso baseado em papeis limita o acesso aos dados a usuários autorizados, evitando o acesso não autorizado.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0"/>
          <p:cNvSpPr/>
          <p:nvPr/>
        </p:nvSpPr>
        <p:spPr>
          <a:xfrm>
            <a:off x="4285178" y="1571232"/>
            <a:ext cx="3618595" cy="2309235"/>
          </a:xfrm>
          <a:prstGeom prst="rect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0"/>
          <p:cNvSpPr/>
          <p:nvPr/>
        </p:nvSpPr>
        <p:spPr>
          <a:xfrm>
            <a:off x="4570857" y="1786979"/>
            <a:ext cx="3456711" cy="293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80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836"/>
              <a:buFont typeface="Space Mono"/>
              <a:buNone/>
            </a:pPr>
            <a:r>
              <a:rPr b="0" i="0" lang="en-US" sz="1836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Trilha de auditoria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0"/>
          <p:cNvSpPr/>
          <p:nvPr/>
        </p:nvSpPr>
        <p:spPr>
          <a:xfrm>
            <a:off x="4570857" y="2213711"/>
            <a:ext cx="3456711" cy="9594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Space Mono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O registro de atividades fornece trilhas de auditoria para rastrear o acesso e as modificações dos dados.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0"/>
          <p:cNvSpPr/>
          <p:nvPr/>
        </p:nvSpPr>
        <p:spPr>
          <a:xfrm>
            <a:off x="8094226" y="1571232"/>
            <a:ext cx="3618595" cy="2309235"/>
          </a:xfrm>
          <a:prstGeom prst="rect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0"/>
          <p:cNvSpPr/>
          <p:nvPr/>
        </p:nvSpPr>
        <p:spPr>
          <a:xfrm>
            <a:off x="8379905" y="1786979"/>
            <a:ext cx="3456711" cy="293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80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836"/>
              <a:buFont typeface="Space Mono"/>
              <a:buNone/>
            </a:pPr>
            <a:r>
              <a:rPr b="0" i="0" lang="en-US" sz="1836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Integração com AD/LDAP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0"/>
          <p:cNvSpPr/>
          <p:nvPr/>
        </p:nvSpPr>
        <p:spPr>
          <a:xfrm>
            <a:off x="8379905" y="2213711"/>
            <a:ext cx="3456711" cy="11992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Space Mono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A integração com Active Directory ou LDAP permite autenticação central de usuários e controles de acesso.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0"/>
          <p:cNvSpPr/>
          <p:nvPr/>
        </p:nvSpPr>
        <p:spPr>
          <a:xfrm>
            <a:off x="476131" y="4070920"/>
            <a:ext cx="5523119" cy="2309235"/>
          </a:xfrm>
          <a:prstGeom prst="rect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0"/>
          <p:cNvSpPr/>
          <p:nvPr/>
        </p:nvSpPr>
        <p:spPr>
          <a:xfrm>
            <a:off x="761810" y="4286666"/>
            <a:ext cx="5551687" cy="293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80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836"/>
              <a:buFont typeface="Space Mono"/>
              <a:buNone/>
            </a:pPr>
            <a:r>
              <a:rPr b="0" i="0" lang="en-US" sz="1836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Segurança em nível de campo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0"/>
          <p:cNvSpPr/>
          <p:nvPr/>
        </p:nvSpPr>
        <p:spPr>
          <a:xfrm>
            <a:off x="761810" y="4713399"/>
            <a:ext cx="5551687" cy="7195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Space Mono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A segurança em nível de campo pode restringir o acesso a campos confidenciais, como números de previdência social.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0"/>
          <p:cNvSpPr/>
          <p:nvPr/>
        </p:nvSpPr>
        <p:spPr>
          <a:xfrm>
            <a:off x="6189702" y="4070920"/>
            <a:ext cx="5523119" cy="2309235"/>
          </a:xfrm>
          <a:prstGeom prst="rect">
            <a:avLst/>
          </a:prstGeom>
          <a:solidFill>
            <a:srgbClr val="B9D5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/>
          <p:cNvSpPr/>
          <p:nvPr/>
        </p:nvSpPr>
        <p:spPr>
          <a:xfrm>
            <a:off x="6475381" y="4286666"/>
            <a:ext cx="5551687" cy="293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80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836"/>
              <a:buFont typeface="Space Mono"/>
              <a:buNone/>
            </a:pPr>
            <a:r>
              <a:rPr b="0" i="0" lang="en-US" sz="1836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Criptografia de dados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0"/>
          <p:cNvSpPr/>
          <p:nvPr/>
        </p:nvSpPr>
        <p:spPr>
          <a:xfrm>
            <a:off x="6475381" y="4713399"/>
            <a:ext cx="5551687" cy="7195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Space Mono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Space Mono"/>
                <a:ea typeface="Space Mono"/>
                <a:cs typeface="Space Mono"/>
                <a:sym typeface="Space Mono"/>
              </a:rPr>
              <a:t>A criptografia de dados protege dados confidenciais, como cartões de crédito e informações pessoais.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BF7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5" name="Google Shape;13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131" y="1229529"/>
            <a:ext cx="7481106" cy="439722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1"/>
          <p:cNvSpPr/>
          <p:nvPr/>
        </p:nvSpPr>
        <p:spPr>
          <a:xfrm>
            <a:off x="8269400" y="1188244"/>
            <a:ext cx="3607287" cy="481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6483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3563"/>
              <a:buFont typeface="Poppins"/>
              <a:buNone/>
            </a:pPr>
            <a:r>
              <a:rPr b="0" i="0" lang="en-US" sz="3563" u="none" cap="none" strike="noStrike">
                <a:solidFill>
                  <a:srgbClr val="071023"/>
                </a:solidFill>
                <a:latin typeface="Poppins"/>
                <a:ea typeface="Poppins"/>
                <a:cs typeface="Poppins"/>
                <a:sym typeface="Poppins"/>
              </a:rPr>
              <a:t>Conclusão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1"/>
          <p:cNvSpPr/>
          <p:nvPr/>
        </p:nvSpPr>
        <p:spPr>
          <a:xfrm>
            <a:off x="8269400" y="1800816"/>
            <a:ext cx="3607287" cy="38388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71023"/>
              </a:buClr>
              <a:buSzPts val="1440"/>
              <a:buFont typeface="Space Mono"/>
              <a:buNone/>
            </a:pPr>
            <a:r>
              <a:rPr b="0" i="0" lang="en-US" sz="1440" u="none" cap="none" strike="noStrike">
                <a:solidFill>
                  <a:srgbClr val="071023"/>
                </a:solidFill>
                <a:latin typeface="Space Mono"/>
                <a:ea typeface="Space Mono"/>
                <a:cs typeface="Space Mono"/>
                <a:sym typeface="Space Mono"/>
              </a:rPr>
              <a:t>O NSAW, com seu conjunto de mecanismos integrados a utilização do Netsuite se destaca como um diferencial no processamento e análise de dados, bem como a demonstração dos dados em diferentes tipos de visualizações e relatórios, integrando além de diversas bases de dados unificadas em uma ferramenta, a utilização de machine learning e inteligência artificial para agilidade da tarefa.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